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3" r:id="rId3"/>
    <p:sldId id="274" r:id="rId4"/>
    <p:sldId id="277" r:id="rId5"/>
    <p:sldId id="270" r:id="rId6"/>
    <p:sldId id="280" r:id="rId7"/>
    <p:sldId id="279" r:id="rId8"/>
    <p:sldId id="278" r:id="rId9"/>
    <p:sldId id="27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Peele" initials="RP" lastIdx="3" clrIdx="0">
    <p:extLst>
      <p:ext uri="{19B8F6BF-5375-455C-9EA6-DF929625EA0E}">
        <p15:presenceInfo xmlns:p15="http://schemas.microsoft.com/office/powerpoint/2012/main" userId="e0e922d6a59289ed" providerId="Windows Live"/>
      </p:ext>
    </p:extLst>
  </p:cmAuthor>
  <p:cmAuthor id="2" name="Peele, Linwood" initials="PL" lastIdx="1" clrIdx="1">
    <p:extLst>
      <p:ext uri="{19B8F6BF-5375-455C-9EA6-DF929625EA0E}">
        <p15:presenceInfo xmlns:p15="http://schemas.microsoft.com/office/powerpoint/2012/main" userId="S-1-5-21-2744878847-1876734302-662453930-13367" providerId="AD"/>
      </p:ext>
    </p:extLst>
  </p:cmAuthor>
  <p:cmAuthor id="3" name="Brady, Harold M." initials="BHM" lastIdx="1" clrIdx="2">
    <p:extLst>
      <p:ext uri="{19B8F6BF-5375-455C-9EA6-DF929625EA0E}">
        <p15:presenceInfo xmlns:p15="http://schemas.microsoft.com/office/powerpoint/2012/main" userId="S::harold.m.brady@ncdenr.gov::9e0dee72-10bb-42ba-adc4-006df747f6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9CCFA-77C4-3C45-9938-D03881EA7797}" v="5" dt="2020-12-09T20:18:03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1"/>
    <p:restoredTop sz="94724"/>
  </p:normalViewPr>
  <p:slideViewPr>
    <p:cSldViewPr snapToGrid="0">
      <p:cViewPr varScale="1">
        <p:scale>
          <a:sx n="109" d="100"/>
          <a:sy n="109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y, Harold M." userId="9e0dee72-10bb-42ba-adc4-006df747f6ca" providerId="ADAL" clId="{D879CCFA-77C4-3C45-9938-D03881EA7797}"/>
    <pc:docChg chg="undo custSel addSld delSld modSld">
      <pc:chgData name="Brady, Harold M." userId="9e0dee72-10bb-42ba-adc4-006df747f6ca" providerId="ADAL" clId="{D879CCFA-77C4-3C45-9938-D03881EA7797}" dt="2020-12-10T18:59:09.755" v="1782" actId="20577"/>
      <pc:docMkLst>
        <pc:docMk/>
      </pc:docMkLst>
      <pc:sldChg chg="modSp mod">
        <pc:chgData name="Brady, Harold M." userId="9e0dee72-10bb-42ba-adc4-006df747f6ca" providerId="ADAL" clId="{D879CCFA-77C4-3C45-9938-D03881EA7797}" dt="2020-12-10T18:59:09.755" v="1782" actId="20577"/>
        <pc:sldMkLst>
          <pc:docMk/>
          <pc:sldMk cId="2851362933" sldId="256"/>
        </pc:sldMkLst>
        <pc:spChg chg="mod">
          <ac:chgData name="Brady, Harold M." userId="9e0dee72-10bb-42ba-adc4-006df747f6ca" providerId="ADAL" clId="{D879CCFA-77C4-3C45-9938-D03881EA7797}" dt="2020-12-10T18:59:09.755" v="1782" actId="20577"/>
          <ac:spMkLst>
            <pc:docMk/>
            <pc:sldMk cId="2851362933" sldId="256"/>
            <ac:spMk id="3" creationId="{00000000-0000-0000-0000-000000000000}"/>
          </ac:spMkLst>
        </pc:spChg>
      </pc:sldChg>
      <pc:sldChg chg="modSp del mod">
        <pc:chgData name="Brady, Harold M." userId="9e0dee72-10bb-42ba-adc4-006df747f6ca" providerId="ADAL" clId="{D879CCFA-77C4-3C45-9938-D03881EA7797}" dt="2020-12-10T16:23:53.773" v="1760" actId="2696"/>
        <pc:sldMkLst>
          <pc:docMk/>
          <pc:sldMk cId="2011179845" sldId="268"/>
        </pc:sldMkLst>
        <pc:spChg chg="mod">
          <ac:chgData name="Brady, Harold M." userId="9e0dee72-10bb-42ba-adc4-006df747f6ca" providerId="ADAL" clId="{D879CCFA-77C4-3C45-9938-D03881EA7797}" dt="2020-12-07T21:23:23.227" v="27"/>
          <ac:spMkLst>
            <pc:docMk/>
            <pc:sldMk cId="2011179845" sldId="268"/>
            <ac:spMk id="6" creationId="{00000000-0000-0000-0000-000000000000}"/>
          </ac:spMkLst>
        </pc:spChg>
        <pc:spChg chg="mod">
          <ac:chgData name="Brady, Harold M." userId="9e0dee72-10bb-42ba-adc4-006df747f6ca" providerId="ADAL" clId="{D879CCFA-77C4-3C45-9938-D03881EA7797}" dt="2020-12-09T20:32:59.243" v="1579" actId="108"/>
          <ac:spMkLst>
            <pc:docMk/>
            <pc:sldMk cId="2011179845" sldId="268"/>
            <ac:spMk id="7" creationId="{00000000-0000-0000-0000-000000000000}"/>
          </ac:spMkLst>
        </pc:spChg>
      </pc:sldChg>
      <pc:sldChg chg="modSp add mod">
        <pc:chgData name="Brady, Harold M." userId="9e0dee72-10bb-42ba-adc4-006df747f6ca" providerId="ADAL" clId="{D879CCFA-77C4-3C45-9938-D03881EA7797}" dt="2020-12-10T18:58:15.655" v="1780" actId="20577"/>
        <pc:sldMkLst>
          <pc:docMk/>
          <pc:sldMk cId="94327588" sldId="278"/>
        </pc:sldMkLst>
        <pc:spChg chg="mod">
          <ac:chgData name="Brady, Harold M." userId="9e0dee72-10bb-42ba-adc4-006df747f6ca" providerId="ADAL" clId="{D879CCFA-77C4-3C45-9938-D03881EA7797}" dt="2020-12-10T18:58:15.655" v="1780" actId="20577"/>
          <ac:spMkLst>
            <pc:docMk/>
            <pc:sldMk cId="94327588" sldId="278"/>
            <ac:spMk id="6" creationId="{00000000-0000-0000-0000-000000000000}"/>
          </ac:spMkLst>
        </pc:spChg>
      </pc:sldChg>
      <pc:sldChg chg="modSp add mod">
        <pc:chgData name="Brady, Harold M." userId="9e0dee72-10bb-42ba-adc4-006df747f6ca" providerId="ADAL" clId="{D879CCFA-77C4-3C45-9938-D03881EA7797}" dt="2020-12-10T18:56:45.512" v="1766" actId="20577"/>
        <pc:sldMkLst>
          <pc:docMk/>
          <pc:sldMk cId="493941948" sldId="279"/>
        </pc:sldMkLst>
        <pc:spChg chg="mod">
          <ac:chgData name="Brady, Harold M." userId="9e0dee72-10bb-42ba-adc4-006df747f6ca" providerId="ADAL" clId="{D879CCFA-77C4-3C45-9938-D03881EA7797}" dt="2020-12-10T18:56:45.512" v="1766" actId="20577"/>
          <ac:spMkLst>
            <pc:docMk/>
            <pc:sldMk cId="493941948" sldId="279"/>
            <ac:spMk id="6" creationId="{00000000-0000-0000-0000-000000000000}"/>
          </ac:spMkLst>
        </pc:spChg>
        <pc:spChg chg="mod">
          <ac:chgData name="Brady, Harold M." userId="9e0dee72-10bb-42ba-adc4-006df747f6ca" providerId="ADAL" clId="{D879CCFA-77C4-3C45-9938-D03881EA7797}" dt="2020-12-09T20:21:42.959" v="1543" actId="1076"/>
          <ac:spMkLst>
            <pc:docMk/>
            <pc:sldMk cId="493941948" sldId="279"/>
            <ac:spMk id="7" creationId="{00000000-0000-0000-0000-000000000000}"/>
          </ac:spMkLst>
        </pc:spChg>
      </pc:sldChg>
      <pc:sldChg chg="addSp modSp add del mod">
        <pc:chgData name="Brady, Harold M." userId="9e0dee72-10bb-42ba-adc4-006df747f6ca" providerId="ADAL" clId="{D879CCFA-77C4-3C45-9938-D03881EA7797}" dt="2020-12-09T15:15:01.265" v="1228" actId="2696"/>
        <pc:sldMkLst>
          <pc:docMk/>
          <pc:sldMk cId="1855439205" sldId="280"/>
        </pc:sldMkLst>
        <pc:spChg chg="mod">
          <ac:chgData name="Brady, Harold M." userId="9e0dee72-10bb-42ba-adc4-006df747f6ca" providerId="ADAL" clId="{D879CCFA-77C4-3C45-9938-D03881EA7797}" dt="2020-12-08T15:58:51.758" v="1222" actId="207"/>
          <ac:spMkLst>
            <pc:docMk/>
            <pc:sldMk cId="1855439205" sldId="280"/>
            <ac:spMk id="7" creationId="{00000000-0000-0000-0000-000000000000}"/>
          </ac:spMkLst>
        </pc:spChg>
        <pc:spChg chg="add mod">
          <ac:chgData name="Brady, Harold M." userId="9e0dee72-10bb-42ba-adc4-006df747f6ca" providerId="ADAL" clId="{D879CCFA-77C4-3C45-9938-D03881EA7797}" dt="2020-12-08T15:58:47.849" v="1221" actId="207"/>
          <ac:spMkLst>
            <pc:docMk/>
            <pc:sldMk cId="1855439205" sldId="280"/>
            <ac:spMk id="8" creationId="{6DE340FB-CF4D-8942-8067-57B12BBF41AF}"/>
          </ac:spMkLst>
        </pc:spChg>
      </pc:sldChg>
      <pc:sldChg chg="modSp add mod">
        <pc:chgData name="Brady, Harold M." userId="9e0dee72-10bb-42ba-adc4-006df747f6ca" providerId="ADAL" clId="{D879CCFA-77C4-3C45-9938-D03881EA7797}" dt="2020-12-10T13:41:39.904" v="1759" actId="14100"/>
        <pc:sldMkLst>
          <pc:docMk/>
          <pc:sldMk cId="3578553009" sldId="280"/>
        </pc:sldMkLst>
        <pc:spChg chg="mod">
          <ac:chgData name="Brady, Harold M." userId="9e0dee72-10bb-42ba-adc4-006df747f6ca" providerId="ADAL" clId="{D879CCFA-77C4-3C45-9938-D03881EA7797}" dt="2020-12-10T13:41:39.904" v="1759" actId="14100"/>
          <ac:spMkLst>
            <pc:docMk/>
            <pc:sldMk cId="3578553009" sldId="280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4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3" y="2928376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0341" y="51843"/>
            <a:ext cx="706817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600341" y="381753"/>
            <a:ext cx="706817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slide – long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8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2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7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5304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586" y="1266340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8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695" y="1321534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05694" y="1321534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8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59024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70131"/>
            <a:ext cx="73723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400041"/>
            <a:ext cx="737235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7837" y="70131"/>
            <a:ext cx="576919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77837" y="400041"/>
            <a:ext cx="576919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0084" y="70131"/>
            <a:ext cx="6171648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50084" y="400041"/>
            <a:ext cx="6171648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4165" y="70131"/>
            <a:ext cx="747370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54165" y="400041"/>
            <a:ext cx="747370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045" y="70131"/>
            <a:ext cx="651953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137045" y="400041"/>
            <a:ext cx="651953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  <p:sldLayoutId id="2147483697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water.org/?page=297" TargetMode="External"/><Relationship Id="rId2" Type="http://schemas.openxmlformats.org/officeDocument/2006/relationships/hyperlink" Target="mailto:kim.nimmer@ncdenr.gov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574" y="2720124"/>
            <a:ext cx="7670201" cy="1679753"/>
          </a:xfrm>
        </p:spPr>
        <p:txBody>
          <a:bodyPr>
            <a:noAutofit/>
          </a:bodyPr>
          <a:lstStyle/>
          <a:p>
            <a:r>
              <a:rPr lang="en-US" sz="2800" b="1" dirty="0"/>
              <a:t>IBT Update</a:t>
            </a:r>
          </a:p>
          <a:p>
            <a:r>
              <a:rPr lang="en-US" sz="2400" dirty="0"/>
              <a:t>EMC – Water Allocation Committee</a:t>
            </a:r>
          </a:p>
          <a:p>
            <a:r>
              <a:rPr lang="en-US" sz="2400" dirty="0"/>
              <a:t>January 13, 2021</a:t>
            </a:r>
          </a:p>
          <a:p>
            <a:r>
              <a:rPr lang="en-US" sz="2400" dirty="0"/>
              <a:t>Harold Brady, Division of Water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9521C-2FF2-4C6F-A4E2-007419666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" y="2561625"/>
            <a:ext cx="4786226" cy="17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Proposed IBT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800971"/>
              </p:ext>
            </p:extLst>
          </p:nvPr>
        </p:nvGraphicFramePr>
        <p:xfrm>
          <a:off x="838199" y="1744717"/>
          <a:ext cx="1051560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366">
                  <a:extLst>
                    <a:ext uri="{9D8B030D-6E8A-4147-A177-3AD203B41FA5}">
                      <a16:colId xmlns:a16="http://schemas.microsoft.com/office/drawing/2014/main" val="3062454019"/>
                    </a:ext>
                  </a:extLst>
                </a:gridCol>
                <a:gridCol w="1490849">
                  <a:extLst>
                    <a:ext uri="{9D8B030D-6E8A-4147-A177-3AD203B41FA5}">
                      <a16:colId xmlns:a16="http://schemas.microsoft.com/office/drawing/2014/main" val="1223241759"/>
                    </a:ext>
                  </a:extLst>
                </a:gridCol>
                <a:gridCol w="1534658">
                  <a:extLst>
                    <a:ext uri="{9D8B030D-6E8A-4147-A177-3AD203B41FA5}">
                      <a16:colId xmlns:a16="http://schemas.microsoft.com/office/drawing/2014/main" val="1475943239"/>
                    </a:ext>
                  </a:extLst>
                </a:gridCol>
                <a:gridCol w="2714728">
                  <a:extLst>
                    <a:ext uri="{9D8B030D-6E8A-4147-A177-3AD203B41FA5}">
                      <a16:colId xmlns:a16="http://schemas.microsoft.com/office/drawing/2014/main" val="307911473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System/Certificate Holder(s)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/>
                        <a:t>Source Basin(s)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/>
                        <a:t>Receiving Basin(s)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2395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Town of Fuquay-Varina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4.0 MGD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Cape Fear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Neuse 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798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Proposed IBT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296F4-CFDA-5D4A-886C-DDE6E67A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03" y="858968"/>
            <a:ext cx="8510686" cy="5686212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FCB412A5-FD17-8349-8520-EB221807E01E}"/>
              </a:ext>
            </a:extLst>
          </p:cNvPr>
          <p:cNvSpPr/>
          <p:nvPr/>
        </p:nvSpPr>
        <p:spPr>
          <a:xfrm>
            <a:off x="7522140" y="2473694"/>
            <a:ext cx="245447" cy="211756"/>
          </a:xfrm>
          <a:prstGeom prst="star5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1B43D306-B18F-4842-96F4-C6BB78A67C6E}"/>
              </a:ext>
            </a:extLst>
          </p:cNvPr>
          <p:cNvSpPr/>
          <p:nvPr/>
        </p:nvSpPr>
        <p:spPr>
          <a:xfrm>
            <a:off x="4632958" y="2793733"/>
            <a:ext cx="245447" cy="211756"/>
          </a:xfrm>
          <a:prstGeom prst="star5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Recent Public Meetings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4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9673"/>
            <a:ext cx="10515600" cy="5014196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en-US" sz="2600" b="1" dirty="0">
                <a:solidFill>
                  <a:schemeClr val="tx1"/>
                </a:solidFill>
              </a:rPr>
              <a:t>Chatham County Agriculture &amp; Conference Center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October 14, 2020, 6:30 PM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(overflow parking lot)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1192 US Hwy 64 West Business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Pittsboro, North Carolina 27312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600" b="1" dirty="0">
                <a:solidFill>
                  <a:schemeClr val="tx1"/>
                </a:solidFill>
              </a:rPr>
              <a:t>Cary Towne Center Mall 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October 20, 2020, 6:30 PM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(parking lot facing former Sears location adjacent to Cary Towne Blvd)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1105 Walnut Street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Cary, NC 27511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600" b="1" dirty="0">
                <a:solidFill>
                  <a:schemeClr val="tx1"/>
                </a:solidFill>
              </a:rPr>
              <a:t>Cross Creek Mall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October 21, 2020, 6:30 PM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(parking lot adjacent to Macy’s at intersection of </a:t>
            </a:r>
            <a:r>
              <a:rPr lang="en-US" b="1" dirty="0" err="1">
                <a:solidFill>
                  <a:schemeClr val="tx1"/>
                </a:solidFill>
              </a:rPr>
              <a:t>Skibo</a:t>
            </a:r>
            <a:r>
              <a:rPr lang="en-US" b="1" dirty="0">
                <a:solidFill>
                  <a:schemeClr val="tx1"/>
                </a:solidFill>
              </a:rPr>
              <a:t> and Morganton Roads)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419 Cross Creek Mall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Fayetteville, NC 28303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5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9C86306-81B9-41D4-85EA-20267B5A3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F99AD-0A55-4A99-AA29-0C8FEA01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8428"/>
            <a:ext cx="7886700" cy="5766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IBT Process § 143-215.22L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39E17-8673-443B-80C0-F8B96C8A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7BF30-E7FA-4877-B642-D5318CFA0D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4334" y="675108"/>
            <a:ext cx="8592337" cy="5620371"/>
            <a:chOff x="375" y="1800"/>
            <a:chExt cx="13525" cy="9067"/>
          </a:xfrm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31B0FB25-FC80-4F36-BA60-4DCC5070AE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525" cy="906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D21F0C79-9094-4B83-9335-E07915A68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739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u="sng" kern="0">
                  <a:solidFill>
                    <a:srgbClr val="000000"/>
                  </a:solidFill>
                  <a:latin typeface="Arial Narrow" pitchFamily="34" charset="0"/>
                </a:rPr>
                <a:t>II. Applicant submits draft environmental document (EIS or EA)</a:t>
              </a:r>
              <a:endParaRPr lang="en-US" altLang="en-US" sz="2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3FA5C7B5-196E-4529-B68D-BEE7F8B86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30 days notice of public meetings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587F61A0-FAD6-4D59-B246-B5A00962A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" y="2924"/>
              <a:ext cx="3042" cy="839"/>
            </a:xfrm>
            <a:prstGeom prst="rect">
              <a:avLst/>
            </a:prstGeom>
            <a:solidFill>
              <a:srgbClr val="5B9BD5">
                <a:lumMod val="60000"/>
                <a:lumOff val="40000"/>
                <a:alpha val="5411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3+ public meetings held </a:t>
              </a:r>
            </a:p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within 90 days of filing NOI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EFD67AB3-966D-4FF3-9246-317E03B06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u="sng" kern="0">
                  <a:solidFill>
                    <a:srgbClr val="000000"/>
                  </a:solidFill>
                  <a:latin typeface="Arial Narrow" pitchFamily="34" charset="0"/>
                </a:rPr>
                <a:t>I. Applicant submits Notice of Intent to file a petition</a:t>
              </a:r>
              <a:r>
                <a:rPr lang="en-US" altLang="en-US" sz="1000" u="sng" kern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6DDF2277-817A-488D-A820-0CB3A91F0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0CA2166-06A7-4D05-84F0-FA68AFFE5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192"/>
            </a:xfrm>
            <a:prstGeom prst="rect">
              <a:avLst/>
            </a:prstGeom>
            <a:solidFill>
              <a:srgbClr val="5B9BD5">
                <a:lumMod val="60000"/>
                <a:lumOff val="40000"/>
                <a:alpha val="54117"/>
              </a:srgbClr>
            </a:solidFill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D2DE82AC-C72F-41DB-90C3-07A94DC2B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7DBA22DA-31CF-48E0-BF5C-26E6A9A28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D7497FEB-8878-47C5-AEF4-2C82732CA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8" y="4574"/>
              <a:ext cx="1948" cy="1947"/>
            </a:xfrm>
            <a:prstGeom prst="rect">
              <a:avLst/>
            </a:prstGeom>
            <a:noFill/>
            <a:ln w="317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Adequacy of environmental document determined (DEQ issues ROD)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B1E2DF8F-CF29-4736-A8C5-EC33DB0D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" y="6415"/>
              <a:ext cx="750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u="sng" kern="0">
                  <a:solidFill>
                    <a:srgbClr val="000000"/>
                  </a:solidFill>
                  <a:latin typeface="Arial Narrow" pitchFamily="34" charset="0"/>
                </a:rPr>
                <a:t>III. Applicant submits petition to EMC</a:t>
              </a:r>
              <a:endParaRPr lang="en-US" altLang="en-US" sz="2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03360B6B-DB88-4E79-B4B6-4BD079DF1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7311"/>
              <a:ext cx="2101" cy="2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EMC issues Draft Determination within 90 days of receiving petition and adequacy of doc determined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10965516-5D06-4C5A-9056-41590D0DA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" y="7311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07C074F4-9AB6-40E1-A472-D7CF37F32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2" y="7318"/>
              <a:ext cx="1794" cy="1971"/>
            </a:xfrm>
            <a:prstGeom prst="rect">
              <a:avLst/>
            </a:prstGeom>
            <a:solidFill>
              <a:srgbClr val="5B9BD5">
                <a:lumMod val="60000"/>
                <a:lumOff val="40000"/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issuing draft determination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BC95AC8E-6BFA-4D2A-85E2-6BB63AA8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8" y="6996"/>
              <a:ext cx="1783" cy="23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hearing;</a:t>
              </a:r>
            </a:p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997C0A8D-F177-44F5-9AA1-4BC2BB80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" y="9932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600" kern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22" name="Text Box 34">
              <a:extLst>
                <a:ext uri="{FF2B5EF4-FFF2-40B4-BE49-F238E27FC236}">
                  <a16:creationId xmlns:a16="http://schemas.microsoft.com/office/drawing/2014/main" id="{0C3537CC-8801-45B4-A9A2-23ECE7594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" y="7315"/>
              <a:ext cx="2243" cy="118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Settlement discussions, if requested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69D923-C211-4FEA-B22A-DEC6C7B22CAA}"/>
              </a:ext>
            </a:extLst>
          </p:cNvPr>
          <p:cNvCxnSpPr/>
          <p:nvPr/>
        </p:nvCxnSpPr>
        <p:spPr>
          <a:xfrm>
            <a:off x="3064636" y="1707888"/>
            <a:ext cx="9402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0271D1-0013-4D63-A64E-254AB2EC5B42}"/>
              </a:ext>
            </a:extLst>
          </p:cNvPr>
          <p:cNvCxnSpPr/>
          <p:nvPr/>
        </p:nvCxnSpPr>
        <p:spPr>
          <a:xfrm>
            <a:off x="2273696" y="2831206"/>
            <a:ext cx="35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4E594C-97EA-4AAD-AFDD-3CD2FF872151}"/>
              </a:ext>
            </a:extLst>
          </p:cNvPr>
          <p:cNvCxnSpPr/>
          <p:nvPr/>
        </p:nvCxnSpPr>
        <p:spPr>
          <a:xfrm>
            <a:off x="3880390" y="2831206"/>
            <a:ext cx="1934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86B5F6-B646-446D-B36A-0656774A46BA}"/>
              </a:ext>
            </a:extLst>
          </p:cNvPr>
          <p:cNvCxnSpPr/>
          <p:nvPr/>
        </p:nvCxnSpPr>
        <p:spPr>
          <a:xfrm>
            <a:off x="5628043" y="2842552"/>
            <a:ext cx="3093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E36F87-060D-4827-B49D-655D3F8A01CD}"/>
              </a:ext>
            </a:extLst>
          </p:cNvPr>
          <p:cNvCxnSpPr/>
          <p:nvPr/>
        </p:nvCxnSpPr>
        <p:spPr>
          <a:xfrm>
            <a:off x="7964651" y="2813655"/>
            <a:ext cx="4358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6DBBC9-6BE6-4090-BB31-74FF3F85659A}"/>
              </a:ext>
            </a:extLst>
          </p:cNvPr>
          <p:cNvCxnSpPr/>
          <p:nvPr/>
        </p:nvCxnSpPr>
        <p:spPr>
          <a:xfrm>
            <a:off x="2813695" y="4634534"/>
            <a:ext cx="430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9900D5-7F7B-44C4-9E57-D4D59219BB64}"/>
              </a:ext>
            </a:extLst>
          </p:cNvPr>
          <p:cNvCxnSpPr/>
          <p:nvPr/>
        </p:nvCxnSpPr>
        <p:spPr>
          <a:xfrm>
            <a:off x="4565198" y="4634534"/>
            <a:ext cx="4910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E51F72-1B7B-4499-BC32-B1AA4E94590E}"/>
              </a:ext>
            </a:extLst>
          </p:cNvPr>
          <p:cNvCxnSpPr/>
          <p:nvPr/>
        </p:nvCxnSpPr>
        <p:spPr>
          <a:xfrm>
            <a:off x="6199807" y="4634534"/>
            <a:ext cx="6149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61C957-786B-4780-807A-F948BACBD3E6}"/>
              </a:ext>
            </a:extLst>
          </p:cNvPr>
          <p:cNvCxnSpPr/>
          <p:nvPr/>
        </p:nvCxnSpPr>
        <p:spPr>
          <a:xfrm>
            <a:off x="7969282" y="4632487"/>
            <a:ext cx="4358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EE3611-5181-4BF1-BA1E-6ED2DEB7CD7D}"/>
              </a:ext>
            </a:extLst>
          </p:cNvPr>
          <p:cNvCxnSpPr/>
          <p:nvPr/>
        </p:nvCxnSpPr>
        <p:spPr>
          <a:xfrm>
            <a:off x="8966825" y="5373111"/>
            <a:ext cx="0" cy="332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2">
            <a:extLst>
              <a:ext uri="{FF2B5EF4-FFF2-40B4-BE49-F238E27FC236}">
                <a16:creationId xmlns:a16="http://schemas.microsoft.com/office/drawing/2014/main" id="{EFDD887C-E075-4169-A66F-0BF5FA36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030" y="1371843"/>
            <a:ext cx="1514538" cy="554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kern="0">
                <a:solidFill>
                  <a:srgbClr val="000000"/>
                </a:solidFill>
                <a:latin typeface="Arial Narrow" pitchFamily="34" charset="0"/>
              </a:rPr>
              <a:t>Comments accepted for 30 days after meetings</a:t>
            </a:r>
            <a:endParaRPr lang="en-US" altLang="en-US" sz="1200" ker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5CB2F5-6666-4343-9EE7-C0D516D45582}"/>
              </a:ext>
            </a:extLst>
          </p:cNvPr>
          <p:cNvCxnSpPr>
            <a:cxnSpLocks/>
          </p:cNvCxnSpPr>
          <p:nvPr/>
        </p:nvCxnSpPr>
        <p:spPr>
          <a:xfrm>
            <a:off x="6003212" y="1701276"/>
            <a:ext cx="5286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6CAE3BB-79A3-5545-9E0D-DF15821C02BA}"/>
              </a:ext>
            </a:extLst>
          </p:cNvPr>
          <p:cNvSpPr/>
          <p:nvPr/>
        </p:nvSpPr>
        <p:spPr>
          <a:xfrm>
            <a:off x="6507288" y="994824"/>
            <a:ext cx="1715291" cy="12646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Comments Received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6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9673"/>
            <a:ext cx="10515600" cy="4969483"/>
          </a:xfrm>
        </p:spPr>
        <p:txBody>
          <a:bodyPr>
            <a:normAutofit lnSpcReduction="1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Approximately 28 written comments received 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Roughly 2/3 were opposed to the proposed project </a:t>
            </a:r>
          </a:p>
          <a:p>
            <a:r>
              <a:rPr lang="en-US" sz="3300" dirty="0">
                <a:solidFill>
                  <a:schemeClr val="tx1"/>
                </a:solidFill>
              </a:rPr>
              <a:t>Source of comments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lvl="1" fontAlgn="base"/>
            <a:r>
              <a:rPr lang="en-US" sz="2800" dirty="0">
                <a:solidFill>
                  <a:schemeClr val="tx1"/>
                </a:solidFill>
              </a:rPr>
              <a:t>Environmental Advocacy Groups</a:t>
            </a:r>
          </a:p>
          <a:p>
            <a:pPr lvl="1" fontAlgn="base"/>
            <a:r>
              <a:rPr lang="en-US" sz="2800" dirty="0">
                <a:solidFill>
                  <a:schemeClr val="tx1"/>
                </a:solidFill>
              </a:rPr>
              <a:t>Municipal Water Supply Systems</a:t>
            </a:r>
          </a:p>
          <a:p>
            <a:pPr lvl="1" fontAlgn="base"/>
            <a:r>
              <a:rPr lang="en-US" sz="2800" dirty="0">
                <a:solidFill>
                  <a:schemeClr val="tx1"/>
                </a:solidFill>
              </a:rPr>
              <a:t>City and Town Councils</a:t>
            </a:r>
          </a:p>
          <a:p>
            <a:pPr lvl="1" fontAlgn="base"/>
            <a:r>
              <a:rPr lang="en-US" sz="2800" dirty="0">
                <a:solidFill>
                  <a:schemeClr val="tx1"/>
                </a:solidFill>
              </a:rPr>
              <a:t>County Governmental Organizations</a:t>
            </a:r>
          </a:p>
          <a:p>
            <a:pPr lvl="1" fontAlgn="base"/>
            <a:r>
              <a:rPr lang="en-US" sz="2800" dirty="0">
                <a:solidFill>
                  <a:schemeClr val="tx1"/>
                </a:solidFill>
              </a:rPr>
              <a:t>Citizens </a:t>
            </a:r>
          </a:p>
          <a:p>
            <a:pPr lvl="1" fontAlgn="base"/>
            <a:r>
              <a:rPr lang="en-US" sz="2800" dirty="0">
                <a:solidFill>
                  <a:schemeClr val="tx1"/>
                </a:solidFill>
              </a:rPr>
              <a:t>State Agencies </a:t>
            </a:r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</a:pPr>
            <a:r>
              <a:rPr lang="en-US" sz="3300" dirty="0">
                <a:solidFill>
                  <a:schemeClr val="tx1"/>
                </a:solidFill>
              </a:rPr>
              <a:t>Verbal comments have been fully assessed at this time.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5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Topics of Concern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7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63817"/>
            <a:ext cx="10515600" cy="49955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Lack of Information</a:t>
            </a:r>
          </a:p>
          <a:p>
            <a:pPr marL="171450" lvl="1">
              <a:spcBef>
                <a:spcPts val="750"/>
              </a:spcBef>
            </a:pPr>
            <a:r>
              <a:rPr lang="en-US" sz="3300" dirty="0">
                <a:solidFill>
                  <a:schemeClr val="tx1"/>
                </a:solidFill>
              </a:rPr>
              <a:t>Defined Purpose and Need</a:t>
            </a:r>
          </a:p>
          <a:p>
            <a:pPr marL="171450" lvl="1">
              <a:spcBef>
                <a:spcPts val="750"/>
              </a:spcBef>
            </a:pPr>
            <a:r>
              <a:rPr lang="en-US" sz="3300" dirty="0">
                <a:solidFill>
                  <a:schemeClr val="tx1"/>
                </a:solidFill>
              </a:rPr>
              <a:t>Reasonable Alternatives </a:t>
            </a:r>
          </a:p>
          <a:p>
            <a:r>
              <a:rPr lang="en-US" sz="3200" dirty="0">
                <a:solidFill>
                  <a:schemeClr val="tx1"/>
                </a:solidFill>
              </a:rPr>
              <a:t>Water Quality Issues </a:t>
            </a:r>
          </a:p>
          <a:p>
            <a:r>
              <a:rPr lang="en-US" sz="3200" dirty="0">
                <a:solidFill>
                  <a:schemeClr val="tx1"/>
                </a:solidFill>
              </a:rPr>
              <a:t>Impacts on Fish and Wildlife</a:t>
            </a:r>
          </a:p>
          <a:p>
            <a:pPr marL="171450" lvl="1">
              <a:spcBef>
                <a:spcPts val="750"/>
              </a:spcBef>
            </a:pPr>
            <a:r>
              <a:rPr lang="en-US" sz="3200" dirty="0">
                <a:solidFill>
                  <a:schemeClr val="tx1"/>
                </a:solidFill>
              </a:rPr>
              <a:t>Mitigation Measures and Conditions </a:t>
            </a:r>
          </a:p>
          <a:p>
            <a:pPr marL="171450" lvl="1">
              <a:spcBef>
                <a:spcPts val="750"/>
              </a:spcBef>
            </a:pPr>
            <a:r>
              <a:rPr lang="en-US" sz="3200" dirty="0">
                <a:solidFill>
                  <a:schemeClr val="tx1"/>
                </a:solidFill>
              </a:rPr>
              <a:t>Indirect, Secondary and Cumulative Growth</a:t>
            </a:r>
          </a:p>
          <a:p>
            <a:pPr marL="171450" lvl="1">
              <a:spcBef>
                <a:spcPts val="750"/>
              </a:spcBef>
            </a:pPr>
            <a:r>
              <a:rPr lang="en-US" sz="3200" dirty="0">
                <a:solidFill>
                  <a:schemeClr val="tx1"/>
                </a:solidFill>
              </a:rPr>
              <a:t>Regional Coordination/Cooperation</a:t>
            </a:r>
          </a:p>
          <a:p>
            <a:pPr marL="171450" lvl="1">
              <a:spcBef>
                <a:spcPts val="750"/>
              </a:spcBef>
            </a:pPr>
            <a:r>
              <a:rPr lang="en-US" sz="3200" dirty="0">
                <a:solidFill>
                  <a:schemeClr val="tx1"/>
                </a:solidFill>
              </a:rPr>
              <a:t>Climate Change/Drought Concerns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4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Next Steps in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8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89552"/>
            <a:ext cx="10515600" cy="44486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Purpose and Need</a:t>
            </a:r>
          </a:p>
          <a:p>
            <a:r>
              <a:rPr lang="en-US" sz="3200" dirty="0">
                <a:solidFill>
                  <a:schemeClr val="tx1"/>
                </a:solidFill>
              </a:rPr>
              <a:t>Alternative Analysis</a:t>
            </a:r>
          </a:p>
          <a:p>
            <a:r>
              <a:rPr lang="en-US" sz="3200" dirty="0">
                <a:solidFill>
                  <a:schemeClr val="tx1"/>
                </a:solidFill>
              </a:rPr>
              <a:t>Draft Environmental Impact Statement (EIS)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Internal DEQ review</a:t>
            </a:r>
          </a:p>
          <a:p>
            <a:r>
              <a:rPr lang="en-US" sz="3200" dirty="0">
                <a:solidFill>
                  <a:schemeClr val="tx1"/>
                </a:solidFill>
              </a:rPr>
              <a:t>Draft EIS submittal to State Environmental Clearinghouse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Public Hearing on Draft EIS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9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2006" y="1489552"/>
            <a:ext cx="8827899" cy="444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Harold Brady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Division of Water Resources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919-707-9005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hlinkClick r:id="rId2"/>
              </a:rPr>
              <a:t>harold.m.brady@ncdenr.gov</a:t>
            </a:r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DWR IBT website: </a:t>
            </a:r>
            <a:r>
              <a:rPr lang="en-US" sz="2400">
                <a:solidFill>
                  <a:schemeClr val="tx1"/>
                </a:solidFill>
                <a:hlinkClick r:id="rId3"/>
              </a:rPr>
              <a:t>https://www.ncwater.org/?page=297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92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341</Words>
  <Application>Microsoft Office PowerPoint</Application>
  <PresentationFormat>Widescreen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Tahoma</vt:lpstr>
      <vt:lpstr>Times New Roman</vt:lpstr>
      <vt:lpstr>2_Office Theme</vt:lpstr>
      <vt:lpstr>PowerPoint Presentation</vt:lpstr>
      <vt:lpstr>Current Proposed IBT</vt:lpstr>
      <vt:lpstr>Proposed IBT</vt:lpstr>
      <vt:lpstr>Recent Public Meetings</vt:lpstr>
      <vt:lpstr>IBT Process § 143-215.22L</vt:lpstr>
      <vt:lpstr>Comments Received</vt:lpstr>
      <vt:lpstr>Topics of Concern</vt:lpstr>
      <vt:lpstr>Next Steps in Process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Harold M.</dc:creator>
  <cp:lastModifiedBy>Nimmer, Kim</cp:lastModifiedBy>
  <cp:revision>3</cp:revision>
  <dcterms:created xsi:type="dcterms:W3CDTF">2020-06-01T18:00:48Z</dcterms:created>
  <dcterms:modified xsi:type="dcterms:W3CDTF">2020-12-10T19:57:26Z</dcterms:modified>
</cp:coreProperties>
</file>